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4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0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13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6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88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0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0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867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95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6/11/22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0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09" r:id="rId6"/>
    <p:sldLayoutId id="2147483705" r:id="rId7"/>
    <p:sldLayoutId id="2147483706" r:id="rId8"/>
    <p:sldLayoutId id="2147483707" r:id="rId9"/>
    <p:sldLayoutId id="2147483708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57500DC-D194-1586-EE3E-28145FD7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63" r="-1" b="333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438" y="1486894"/>
            <a:ext cx="10267950" cy="2684004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Improve DNN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438" y="4294461"/>
            <a:ext cx="10267950" cy="1271452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1700" err="1"/>
              <a:t>Dr.Varodom</a:t>
            </a:r>
            <a:r>
              <a:rPr lang="en-US" sz="1700"/>
              <a:t> Toochinda</a:t>
            </a:r>
          </a:p>
          <a:p>
            <a:pPr>
              <a:lnSpc>
                <a:spcPct val="91000"/>
              </a:lnSpc>
            </a:pPr>
            <a:r>
              <a:rPr lang="en-US" sz="1700"/>
              <a:t>Dept. of Mechanical Engineering,</a:t>
            </a:r>
          </a:p>
          <a:p>
            <a:pPr>
              <a:lnSpc>
                <a:spcPct val="91000"/>
              </a:lnSpc>
            </a:pPr>
            <a:r>
              <a:rPr lang="en-US" sz="1700" err="1"/>
              <a:t>Kasetsart</a:t>
            </a:r>
            <a:r>
              <a:rPr lang="en-US" sz="170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C063-8C17-0BC5-EDE5-FFC58A477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647" y="208006"/>
            <a:ext cx="5898515" cy="140197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/>
              <a:t>Early stopping</a:t>
            </a:r>
            <a:endParaRPr lang="en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5354B-A11D-9EFC-3DDC-50483B73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054" y="1666103"/>
            <a:ext cx="7513828" cy="51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3C18-81BF-84A2-FB5B-EAFF546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FF071-674B-BADE-40E4-F6DE8B0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regularization.ipynb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dropout.ipynb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early_stopping.ipynb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25A244-F353-A3F6-8EA6-525DBF9A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improve model training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ED6C4-0039-E303-7A62-7B9F21966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35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E51C9-1F98-1A78-5900-D8F7A3E9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normalizing inputs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086000-13AB-935A-522C-B2B42E686F5F}"/>
              </a:ext>
            </a:extLst>
          </p:cNvPr>
          <p:cNvCxnSpPr>
            <a:cxnSpLocks/>
          </p:cNvCxnSpPr>
          <p:nvPr/>
        </p:nvCxnSpPr>
        <p:spPr>
          <a:xfrm flipV="1">
            <a:off x="515277" y="3076832"/>
            <a:ext cx="0" cy="26381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D55A55-837F-0CB6-7A41-D4745167880C}"/>
              </a:ext>
            </a:extLst>
          </p:cNvPr>
          <p:cNvCxnSpPr>
            <a:cxnSpLocks/>
          </p:cNvCxnSpPr>
          <p:nvPr/>
        </p:nvCxnSpPr>
        <p:spPr>
          <a:xfrm>
            <a:off x="515277" y="5715001"/>
            <a:ext cx="348831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B25031-A8F0-924A-B06C-6BEE61B10829}"/>
              </a:ext>
            </a:extLst>
          </p:cNvPr>
          <p:cNvCxnSpPr>
            <a:cxnSpLocks/>
          </p:cNvCxnSpPr>
          <p:nvPr/>
        </p:nvCxnSpPr>
        <p:spPr>
          <a:xfrm flipV="1">
            <a:off x="7834596" y="3188043"/>
            <a:ext cx="0" cy="26381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50BFCE-70E0-6918-2F5C-311F08A22F57}"/>
              </a:ext>
            </a:extLst>
          </p:cNvPr>
          <p:cNvCxnSpPr>
            <a:cxnSpLocks/>
          </p:cNvCxnSpPr>
          <p:nvPr/>
        </p:nvCxnSpPr>
        <p:spPr>
          <a:xfrm>
            <a:off x="7834596" y="5826212"/>
            <a:ext cx="348831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FCE2D-5561-28BA-618F-0DD61981CC03}"/>
              </a:ext>
            </a:extLst>
          </p:cNvPr>
          <p:cNvSpPr txBox="1"/>
          <p:nvPr/>
        </p:nvSpPr>
        <p:spPr>
          <a:xfrm>
            <a:off x="4125712" y="548416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dirty="0"/>
              <a:t>x</a:t>
            </a:r>
            <a:r>
              <a:rPr lang="en-TH" sz="24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70741-B7C3-CCAF-0C86-9630A87AD38C}"/>
              </a:ext>
            </a:extLst>
          </p:cNvPr>
          <p:cNvSpPr txBox="1"/>
          <p:nvPr/>
        </p:nvSpPr>
        <p:spPr>
          <a:xfrm>
            <a:off x="399535" y="259267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dirty="0"/>
              <a:t>x</a:t>
            </a:r>
            <a:r>
              <a:rPr lang="en-TH" sz="24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C9C3A-020F-A84C-6E3D-DB680601F4BE}"/>
              </a:ext>
            </a:extLst>
          </p:cNvPr>
          <p:cNvSpPr txBox="1"/>
          <p:nvPr/>
        </p:nvSpPr>
        <p:spPr>
          <a:xfrm>
            <a:off x="7614023" y="2675228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dirty="0"/>
              <a:t>x</a:t>
            </a:r>
            <a:r>
              <a:rPr lang="en-TH" sz="2400" baseline="-25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E6EC6-4895-EC1F-486F-6403845AC469}"/>
              </a:ext>
            </a:extLst>
          </p:cNvPr>
          <p:cNvSpPr txBox="1"/>
          <p:nvPr/>
        </p:nvSpPr>
        <p:spPr>
          <a:xfrm>
            <a:off x="11322907" y="559537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dirty="0"/>
              <a:t>x</a:t>
            </a:r>
            <a:r>
              <a:rPr lang="en-TH" sz="2400" baseline="-25000" dirty="0"/>
              <a:t>1</a:t>
            </a:r>
          </a:p>
        </p:txBody>
      </p:sp>
      <p:pic>
        <p:nvPicPr>
          <p:cNvPr id="21" name="Picture 20" descr="Diagram, text, schematic&#10;&#10;Description automatically generated with medium confidence">
            <a:extLst>
              <a:ext uri="{FF2B5EF4-FFF2-40B4-BE49-F238E27FC236}">
                <a16:creationId xmlns:a16="http://schemas.microsoft.com/office/drawing/2014/main" id="{B59CD780-2EA3-6205-7BB3-66C91BEB4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04" y="2589074"/>
            <a:ext cx="2908300" cy="2717800"/>
          </a:xfrm>
          <a:prstGeom prst="rect">
            <a:avLst/>
          </a:prstGeom>
          <a:ln w="22225">
            <a:solidFill>
              <a:srgbClr val="C00000"/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899F354-B873-CE40-DD7C-5D87FD8B5AAE}"/>
              </a:ext>
            </a:extLst>
          </p:cNvPr>
          <p:cNvSpPr/>
          <p:nvPr/>
        </p:nvSpPr>
        <p:spPr>
          <a:xfrm>
            <a:off x="699458" y="4168675"/>
            <a:ext cx="3242074" cy="97618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C4E0A4-334C-3AA7-7346-1C209F7FCFAD}"/>
              </a:ext>
            </a:extLst>
          </p:cNvPr>
          <p:cNvSpPr/>
          <p:nvPr/>
        </p:nvSpPr>
        <p:spPr>
          <a:xfrm>
            <a:off x="1078269" y="4358309"/>
            <a:ext cx="2484452" cy="5969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C76027-D416-0000-374A-145D69155D91}"/>
              </a:ext>
            </a:extLst>
          </p:cNvPr>
          <p:cNvSpPr/>
          <p:nvPr/>
        </p:nvSpPr>
        <p:spPr>
          <a:xfrm>
            <a:off x="1569307" y="4504571"/>
            <a:ext cx="1510614" cy="304391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71A863-8560-8C6F-A8C9-3D835592BBB2}"/>
              </a:ext>
            </a:extLst>
          </p:cNvPr>
          <p:cNvSpPr/>
          <p:nvPr/>
        </p:nvSpPr>
        <p:spPr>
          <a:xfrm>
            <a:off x="1878227" y="4603162"/>
            <a:ext cx="778476" cy="7609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041890-0AE9-4A7E-B3FC-3DD7F5C067FE}"/>
              </a:ext>
            </a:extLst>
          </p:cNvPr>
          <p:cNvSpPr/>
          <p:nvPr/>
        </p:nvSpPr>
        <p:spPr>
          <a:xfrm>
            <a:off x="8577584" y="3546399"/>
            <a:ext cx="2304456" cy="216859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55884A-3C57-CC11-28F4-AE819FB53FDA}"/>
              </a:ext>
            </a:extLst>
          </p:cNvPr>
          <p:cNvSpPr/>
          <p:nvPr/>
        </p:nvSpPr>
        <p:spPr>
          <a:xfrm>
            <a:off x="8903968" y="3876153"/>
            <a:ext cx="1651688" cy="1509089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A8A340-9415-6AB2-3933-E8DC569F406C}"/>
              </a:ext>
            </a:extLst>
          </p:cNvPr>
          <p:cNvSpPr/>
          <p:nvPr/>
        </p:nvSpPr>
        <p:spPr>
          <a:xfrm>
            <a:off x="9255211" y="4222550"/>
            <a:ext cx="892744" cy="81192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8BE25D-9386-DAEF-70E9-166A36E40581}"/>
              </a:ext>
            </a:extLst>
          </p:cNvPr>
          <p:cNvSpPr/>
          <p:nvPr/>
        </p:nvSpPr>
        <p:spPr>
          <a:xfrm>
            <a:off x="9576487" y="4553867"/>
            <a:ext cx="234780" cy="2058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BC6AE3-9A66-445C-9996-5F463BEFBF56}"/>
              </a:ext>
            </a:extLst>
          </p:cNvPr>
          <p:cNvCxnSpPr>
            <a:cxnSpLocks/>
          </p:cNvCxnSpPr>
          <p:nvPr/>
        </p:nvCxnSpPr>
        <p:spPr>
          <a:xfrm flipV="1">
            <a:off x="894089" y="4395916"/>
            <a:ext cx="329938" cy="501929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528AA89-DAC9-61DD-18E0-95B5159DD3C3}"/>
              </a:ext>
            </a:extLst>
          </p:cNvPr>
          <p:cNvCxnSpPr>
            <a:cxnSpLocks/>
            <a:endCxn id="23" idx="3"/>
          </p:cNvCxnSpPr>
          <p:nvPr/>
        </p:nvCxnSpPr>
        <p:spPr>
          <a:xfrm>
            <a:off x="1169015" y="4435109"/>
            <a:ext cx="273094" cy="432698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340689-4F79-A599-136A-C0F2B2AE255D}"/>
              </a:ext>
            </a:extLst>
          </p:cNvPr>
          <p:cNvCxnSpPr>
            <a:cxnSpLocks/>
          </p:cNvCxnSpPr>
          <p:nvPr/>
        </p:nvCxnSpPr>
        <p:spPr>
          <a:xfrm flipV="1">
            <a:off x="1448378" y="4504571"/>
            <a:ext cx="210764" cy="32939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4C2618-3D21-0E53-EAB7-666782D670BA}"/>
              </a:ext>
            </a:extLst>
          </p:cNvPr>
          <p:cNvCxnSpPr>
            <a:cxnSpLocks/>
          </p:cNvCxnSpPr>
          <p:nvPr/>
        </p:nvCxnSpPr>
        <p:spPr>
          <a:xfrm>
            <a:off x="1620291" y="4540162"/>
            <a:ext cx="228256" cy="227954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3310B0-F434-4948-CD3A-8050954D8DB9}"/>
              </a:ext>
            </a:extLst>
          </p:cNvPr>
          <p:cNvCxnSpPr>
            <a:cxnSpLocks/>
          </p:cNvCxnSpPr>
          <p:nvPr/>
        </p:nvCxnSpPr>
        <p:spPr>
          <a:xfrm flipV="1">
            <a:off x="1846505" y="4663234"/>
            <a:ext cx="219541" cy="78256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AAD30A-D2D7-67AE-3C74-AC9B7130F2C0}"/>
              </a:ext>
            </a:extLst>
          </p:cNvPr>
          <p:cNvCxnSpPr>
            <a:cxnSpLocks/>
          </p:cNvCxnSpPr>
          <p:nvPr/>
        </p:nvCxnSpPr>
        <p:spPr>
          <a:xfrm flipV="1">
            <a:off x="8574030" y="4540162"/>
            <a:ext cx="404430" cy="69111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398F887-3925-1A63-6895-322C2D88F8BF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8958779" y="4553867"/>
            <a:ext cx="296432" cy="7464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727C1B-8A0B-0440-48C0-D51585FF3C00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9235530" y="4628512"/>
            <a:ext cx="340957" cy="2825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8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5EFD-76BB-1796-DDD0-53E07AD6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9E3C4-F480-0B6E-BC16-7B2BCBECC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W = 0 or W = constant results in symmetry. So must use random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Must not be too large nor too small.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see normalize_input_and_initialization.ipynb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33078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7E798F-CDCC-379C-8BCC-5910B800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Optimizers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2D887-1B8B-6217-C5B3-06F7A2438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52941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79C8E4-0D6B-C1A5-5176-E01727D3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gradient descent 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35E33D-B728-5FEE-F054-CF30D698B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06" y="2293202"/>
            <a:ext cx="7445632" cy="443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3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0C69-5594-2868-2C22-D23F3098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H" dirty="0"/>
              <a:t>Exponentially weighted averages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8195626-53F0-973D-BA49-D545440E8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" y="2504578"/>
            <a:ext cx="6516094" cy="389622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87E44C-6B02-6260-3F76-E81E7F7E7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05" y="2609164"/>
            <a:ext cx="6040542" cy="3791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79A7B-C7BE-E672-3A24-C4F24914E7E6}"/>
              </a:ext>
            </a:extLst>
          </p:cNvPr>
          <p:cNvSpPr txBox="1"/>
          <p:nvPr/>
        </p:nvSpPr>
        <p:spPr>
          <a:xfrm>
            <a:off x="4646139" y="6136053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see ewa.ipynb</a:t>
            </a:r>
          </a:p>
        </p:txBody>
      </p:sp>
    </p:spTree>
    <p:extLst>
      <p:ext uri="{BB962C8B-B14F-4D97-AF65-F5344CB8AC3E}">
        <p14:creationId xmlns:p14="http://schemas.microsoft.com/office/powerpoint/2010/main" val="24867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5C9CF-8BBF-592D-C2D7-371FAD34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GD with momentum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6F8817B-B34A-25C2-DFC0-F91667D59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60" y="1248033"/>
            <a:ext cx="7068909" cy="52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8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695C-D906-F7B9-0D2E-B8CE54BC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other optimizers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47D4A-E807-BF6B-69E0-64CAC591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RMSProp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Adam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dirty="0"/>
              <a:t>see optimizers.ipynb</a:t>
            </a:r>
          </a:p>
        </p:txBody>
      </p:sp>
    </p:spTree>
    <p:extLst>
      <p:ext uri="{BB962C8B-B14F-4D97-AF65-F5344CB8AC3E}">
        <p14:creationId xmlns:p14="http://schemas.microsoft.com/office/powerpoint/2010/main" val="10028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FA12-9494-4FB1-A93B-2C82FB55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Picture 4" descr="A picture containing text, device, gauge, meter&#10;&#10;Description automatically generated">
            <a:extLst>
              <a:ext uri="{FF2B5EF4-FFF2-40B4-BE49-F238E27FC236}">
                <a16:creationId xmlns:a16="http://schemas.microsoft.com/office/drawing/2014/main" id="{7BE75BD1-B2FD-0235-497A-1AD3E45A4B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652" y="2343252"/>
            <a:ext cx="9147852" cy="3586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815C8-E8A5-68C0-3447-8E07F44D6E6B}"/>
              </a:ext>
            </a:extLst>
          </p:cNvPr>
          <p:cNvSpPr txBox="1"/>
          <p:nvPr/>
        </p:nvSpPr>
        <p:spPr>
          <a:xfrm>
            <a:off x="2355273" y="5885068"/>
            <a:ext cx="1474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bias</a:t>
            </a:r>
          </a:p>
          <a:p>
            <a:r>
              <a:rPr lang="en-US" dirty="0"/>
              <a:t>(underfitting)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EAE36-5228-986A-E7C5-621EC7C8F5BF}"/>
              </a:ext>
            </a:extLst>
          </p:cNvPr>
          <p:cNvSpPr txBox="1"/>
          <p:nvPr/>
        </p:nvSpPr>
        <p:spPr>
          <a:xfrm>
            <a:off x="8735145" y="5770412"/>
            <a:ext cx="15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(overfitting)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63305-1285-CF83-9677-889307D33A3D}"/>
              </a:ext>
            </a:extLst>
          </p:cNvPr>
          <p:cNvSpPr txBox="1"/>
          <p:nvPr/>
        </p:nvSpPr>
        <p:spPr>
          <a:xfrm>
            <a:off x="5545209" y="577041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right</a:t>
            </a:r>
          </a:p>
        </p:txBody>
      </p:sp>
    </p:spTree>
    <p:extLst>
      <p:ext uri="{BB962C8B-B14F-4D97-AF65-F5344CB8AC3E}">
        <p14:creationId xmlns:p14="http://schemas.microsoft.com/office/powerpoint/2010/main" val="213843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B052-AE24-62DE-C856-962635493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comparision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F0E28FA-876F-079C-5C2C-F5D99878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8" y="1677945"/>
            <a:ext cx="10451735" cy="494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3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2A4483-E9B4-2855-C11D-D4AE34A3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learning rate decay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8AD73-1DEA-AAB1-C228-DAA1A9B90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0670" y="2524966"/>
            <a:ext cx="5522100" cy="123073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0050C00-2837-B78A-715B-E663B6D2C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30" y="3784315"/>
            <a:ext cx="3560956" cy="27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75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36DF-1ECB-9F5B-B9E5-33C0615C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batch normalization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E4033A4-8E53-9051-1650-122F2901E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3" y="2553728"/>
            <a:ext cx="3832765" cy="3860741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E444CDD-E37A-7B1F-1AE6-B489C8F03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248" y="3700521"/>
            <a:ext cx="3832765" cy="1137852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766BC-BE5F-53BB-C98E-BCCB26676B44}"/>
              </a:ext>
            </a:extLst>
          </p:cNvPr>
          <p:cNvSpPr txBox="1"/>
          <p:nvPr/>
        </p:nvSpPr>
        <p:spPr>
          <a:xfrm>
            <a:off x="4938831" y="570882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0070C0"/>
                </a:solidFill>
              </a:rPr>
              <a:t>normalized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D24DE360-430A-FF87-12A7-2B37073C44BE}"/>
              </a:ext>
            </a:extLst>
          </p:cNvPr>
          <p:cNvSpPr/>
          <p:nvPr/>
        </p:nvSpPr>
        <p:spPr>
          <a:xfrm>
            <a:off x="4284026" y="5669011"/>
            <a:ext cx="358346" cy="4077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5B123-5B71-BACA-581F-57440745E978}"/>
              </a:ext>
            </a:extLst>
          </p:cNvPr>
          <p:cNvSpPr txBox="1"/>
          <p:nvPr/>
        </p:nvSpPr>
        <p:spPr>
          <a:xfrm>
            <a:off x="7871254" y="5484345"/>
            <a:ext cx="232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chemeClr val="accent6">
                    <a:lumMod val="75000"/>
                  </a:schemeClr>
                </a:solidFill>
              </a:rPr>
              <a:t>learnable parameters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DD58C-5CD1-B08E-B2E7-26958AE7B74A}"/>
              </a:ext>
            </a:extLst>
          </p:cNvPr>
          <p:cNvCxnSpPr/>
          <p:nvPr/>
        </p:nvCxnSpPr>
        <p:spPr>
          <a:xfrm flipH="1" flipV="1">
            <a:off x="7858897" y="4609070"/>
            <a:ext cx="257894" cy="66726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E1BED1-D2F3-FF20-65BF-61D1F0EB3844}"/>
              </a:ext>
            </a:extLst>
          </p:cNvPr>
          <p:cNvCxnSpPr>
            <a:cxnSpLocks/>
          </p:cNvCxnSpPr>
          <p:nvPr/>
        </p:nvCxnSpPr>
        <p:spPr>
          <a:xfrm flipV="1">
            <a:off x="9234902" y="4609069"/>
            <a:ext cx="220538" cy="66726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6F56F5-3C1C-5AAE-4D6B-3B6FF5A37324}"/>
              </a:ext>
            </a:extLst>
          </p:cNvPr>
          <p:cNvSpPr txBox="1"/>
          <p:nvPr/>
        </p:nvSpPr>
        <p:spPr>
          <a:xfrm>
            <a:off x="6570381" y="2490227"/>
            <a:ext cx="320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see batch_normalization.ipynb</a:t>
            </a:r>
          </a:p>
        </p:txBody>
      </p:sp>
    </p:spTree>
    <p:extLst>
      <p:ext uri="{BB962C8B-B14F-4D97-AF65-F5344CB8AC3E}">
        <p14:creationId xmlns:p14="http://schemas.microsoft.com/office/powerpoint/2010/main" val="282909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A1A2-011B-A255-6280-ABFACCD6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Cat/dog classification</a:t>
            </a:r>
          </a:p>
        </p:txBody>
      </p:sp>
      <p:pic>
        <p:nvPicPr>
          <p:cNvPr id="5" name="Picture 4" descr="A picture containing dog, indoor, mammal, white&#10;&#10;Description automatically generated">
            <a:extLst>
              <a:ext uri="{FF2B5EF4-FFF2-40B4-BE49-F238E27FC236}">
                <a16:creationId xmlns:a16="http://schemas.microsoft.com/office/drawing/2014/main" id="{BE86C514-DB68-AA3B-EB44-28BDC80621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00" y="1607128"/>
            <a:ext cx="6354990" cy="50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31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7B481-E798-74CE-524C-43A0E8CDAFE8}"/>
              </a:ext>
            </a:extLst>
          </p:cNvPr>
          <p:cNvSpPr txBox="1"/>
          <p:nvPr/>
        </p:nvSpPr>
        <p:spPr>
          <a:xfrm>
            <a:off x="960120" y="5029200"/>
            <a:ext cx="10268712" cy="132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i="0" kern="1200" cap="all" spc="12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สมมุติว่ามนุษย์สามารถจำแนกภาพได้โดยมีความผิดพลาดเป็นศูนย์</a:t>
            </a:r>
            <a:endParaRPr lang="en-US" sz="4100" kern="1200" cap="all" spc="12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BAE85-47A6-E344-4E44-F227701F182B}"/>
              </a:ext>
            </a:extLst>
          </p:cNvPr>
          <p:cNvSpPr txBox="1"/>
          <p:nvPr/>
        </p:nvSpPr>
        <p:spPr>
          <a:xfrm>
            <a:off x="960120" y="670241"/>
            <a:ext cx="10268712" cy="3558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spc="50" dirty="0">
                <a:effectLst/>
              </a:rPr>
              <a:t>A. </a:t>
            </a:r>
            <a:r>
              <a:rPr lang="en-US" sz="2400" b="0" i="0" spc="50" dirty="0" err="1">
                <a:effectLst/>
              </a:rPr>
              <a:t>ได้ค่าผิดพลาดจากชุดข้อมูลฝึกเท่ากับ</a:t>
            </a:r>
            <a:r>
              <a:rPr lang="en-US" sz="2400" b="0" i="0" spc="50" dirty="0">
                <a:effectLst/>
              </a:rPr>
              <a:t> 0.5% </a:t>
            </a:r>
            <a:r>
              <a:rPr lang="en-US" sz="2400" b="0" i="0" spc="50" dirty="0" err="1">
                <a:effectLst/>
              </a:rPr>
              <a:t>และค่าผิดพลาดจากชุดข้อมูลพัฒนาเท่ากับ</a:t>
            </a:r>
            <a:r>
              <a:rPr lang="en-US" sz="2400" b="0" i="0" spc="50" dirty="0">
                <a:effectLst/>
              </a:rPr>
              <a:t> 1% </a:t>
            </a:r>
            <a:r>
              <a:rPr lang="en-US" sz="2400" b="0" i="0" spc="50" dirty="0" err="1">
                <a:effectLst/>
              </a:rPr>
              <a:t>จัดได้ว่าเป็นโมเดลที่ดี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คือได้ทั้งค่าเอนเอียงและความแปรปรวนต่ำ</a:t>
            </a:r>
            <a:endParaRPr lang="en-US" sz="2400" b="0" i="0" spc="50" dirty="0">
              <a:effectLst/>
            </a:endParaRPr>
          </a:p>
          <a:p>
            <a:pPr defTabSz="91440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spc="50" dirty="0">
                <a:effectLst/>
              </a:rPr>
              <a:t>B. </a:t>
            </a:r>
            <a:r>
              <a:rPr lang="en-US" sz="2400" b="0" i="0" spc="50" dirty="0" err="1">
                <a:effectLst/>
              </a:rPr>
              <a:t>ได้ค่าผิดพลาดจากชุดข้อมูลฝึกเท่ากับ</a:t>
            </a:r>
            <a:r>
              <a:rPr lang="en-US" sz="2400" b="0" i="0" spc="50" dirty="0">
                <a:effectLst/>
              </a:rPr>
              <a:t> 1% </a:t>
            </a:r>
            <a:r>
              <a:rPr lang="en-US" sz="2400" b="0" i="0" spc="50" dirty="0" err="1">
                <a:effectLst/>
              </a:rPr>
              <a:t>และค่าผิดพลาดจากชุดข้อมูลพัฒนาเท่ากับ</a:t>
            </a:r>
            <a:r>
              <a:rPr lang="en-US" sz="2400" b="0" i="0" spc="50" dirty="0">
                <a:effectLst/>
              </a:rPr>
              <a:t> 12% </a:t>
            </a:r>
            <a:r>
              <a:rPr lang="en-US" sz="2400" b="0" i="0" spc="50" dirty="0" err="1">
                <a:effectLst/>
              </a:rPr>
              <a:t>คือกรณีความแปรปรวนสูง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จะเห็นว่าโมเดลมีความแม่นยำสูงกับข้อมูลฝึก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แต่ทำงานได้ไม่ดีกับข้อมูลพัฒนาเนื่องจากการฟิตเกิน</a:t>
            </a:r>
            <a:endParaRPr lang="en-US" sz="2400" b="0" i="0" spc="50" dirty="0">
              <a:effectLst/>
            </a:endParaRPr>
          </a:p>
          <a:p>
            <a:pPr defTabSz="91440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spc="50" dirty="0">
                <a:effectLst/>
              </a:rPr>
              <a:t>C. </a:t>
            </a:r>
            <a:r>
              <a:rPr lang="en-US" sz="2400" b="0" i="0" spc="50" dirty="0" err="1">
                <a:effectLst/>
              </a:rPr>
              <a:t>ได้ค่าผิดพลาดจากชุดข้อมูลฝึกเท่ากับ</a:t>
            </a:r>
            <a:r>
              <a:rPr lang="en-US" sz="2400" b="0" i="0" spc="50" dirty="0">
                <a:effectLst/>
              </a:rPr>
              <a:t> 20% </a:t>
            </a:r>
            <a:r>
              <a:rPr lang="en-US" sz="2400" b="0" i="0" spc="50" dirty="0" err="1">
                <a:effectLst/>
              </a:rPr>
              <a:t>และค่าผิดพลาดจากชุดข้อมูลพัฒนาเท่ากับ</a:t>
            </a:r>
            <a:r>
              <a:rPr lang="en-US" sz="2400" b="0" i="0" spc="50" dirty="0">
                <a:effectLst/>
              </a:rPr>
              <a:t> 21% </a:t>
            </a:r>
            <a:r>
              <a:rPr lang="en-US" sz="2400" b="0" i="0" spc="50" dirty="0" err="1">
                <a:effectLst/>
              </a:rPr>
              <a:t>คือกรณีค่าเอนเอียงสูง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โมเดลทำงานได้ไม่ดีตั้งแต่กับชุดข้อมูลการฝึก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และก็ได้ผลใกล้เคียงกันกับชุดข้อมูลพัฒนา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คือมีการฟิตต่ำไป</a:t>
            </a:r>
            <a:endParaRPr lang="en-US" sz="2400" b="0" i="0" spc="50" dirty="0">
              <a:effectLst/>
            </a:endParaRPr>
          </a:p>
          <a:p>
            <a:pPr defTabSz="91440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spc="50" dirty="0">
                <a:effectLst/>
              </a:rPr>
              <a:t>D. </a:t>
            </a:r>
            <a:r>
              <a:rPr lang="en-US" sz="2400" b="0" i="0" spc="50" dirty="0" err="1">
                <a:effectLst/>
              </a:rPr>
              <a:t>ได้ค่าผิดพลาดจากชุดข้อมูลฝึกเท่ากับ</a:t>
            </a:r>
            <a:r>
              <a:rPr lang="en-US" sz="2400" b="0" i="0" spc="50" dirty="0">
                <a:effectLst/>
              </a:rPr>
              <a:t> 20% </a:t>
            </a:r>
            <a:r>
              <a:rPr lang="en-US" sz="2400" b="0" i="0" spc="50" dirty="0" err="1">
                <a:effectLst/>
              </a:rPr>
              <a:t>และค่าผิดพลาดจากชุดข้อมูลพัฒนาเท่ากับ</a:t>
            </a:r>
            <a:r>
              <a:rPr lang="en-US" sz="2400" b="0" i="0" spc="50" dirty="0">
                <a:effectLst/>
              </a:rPr>
              <a:t> 30% </a:t>
            </a:r>
            <a:r>
              <a:rPr lang="en-US" sz="2400" b="0" i="0" spc="50" dirty="0" err="1">
                <a:effectLst/>
              </a:rPr>
              <a:t>คือกรณีทั้งค่าเอนเอียงและความแปรปรวนสูง</a:t>
            </a:r>
            <a:r>
              <a:rPr lang="en-US" sz="2400" b="0" i="0" spc="50" dirty="0">
                <a:effectLst/>
              </a:rPr>
              <a:t> </a:t>
            </a:r>
            <a:r>
              <a:rPr lang="en-US" sz="2400" b="0" i="0" spc="50" dirty="0" err="1">
                <a:effectLst/>
              </a:rPr>
              <a:t>เป็นโมเดลที่ด้อยที่สุดสำหรับทั้ง</a:t>
            </a:r>
            <a:r>
              <a:rPr lang="en-US" sz="2400" b="0" i="0" spc="50" dirty="0">
                <a:effectLst/>
              </a:rPr>
              <a:t> 4 </a:t>
            </a:r>
            <a:r>
              <a:rPr lang="en-US" sz="2400" b="0" i="0" spc="50" dirty="0" err="1">
                <a:effectLst/>
              </a:rPr>
              <a:t>กรณีที่ยกตัวอย่างมา</a:t>
            </a:r>
            <a:endParaRPr lang="en-US" sz="2400" b="0" i="0" spc="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470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B54C-C2F1-D7C8-13BB-6D96C3A0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0" i="0" dirty="0">
                <a:effectLst/>
                <a:latin typeface="Helvetica Neue"/>
              </a:rPr>
              <a:t>หากพบว่าโมเดลมีค่าเอนเอียงสูง (ต้องการปรับปรุงสมรรถนะต่อข้อมูลฝึก)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6776-F759-66E3-8606-5C23365ED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10268712" cy="293559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th-TH" sz="4000" b="0" i="0" dirty="0">
                <a:solidFill>
                  <a:srgbClr val="000000"/>
                </a:solidFill>
                <a:effectLst/>
                <a:latin typeface="Helvetica Neue"/>
              </a:rPr>
              <a:t>เพิ่มขนาดของ 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Helvetica Neue"/>
              </a:rPr>
              <a:t>DNN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4000" b="0" i="0" dirty="0">
                <a:solidFill>
                  <a:srgbClr val="000000"/>
                </a:solidFill>
                <a:effectLst/>
                <a:latin typeface="Helvetica Neue"/>
              </a:rPr>
              <a:t>เพิ่มจำนวนรอบการฝึก หรือทดลองเปลี่ยนตัวหาค่าเหมาะที่สุด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4000" b="0" i="0" dirty="0">
                <a:solidFill>
                  <a:srgbClr val="000000"/>
                </a:solidFill>
                <a:effectLst/>
                <a:latin typeface="Helvetica Neue"/>
              </a:rPr>
              <a:t>อาจทดลองเปลี่ยนสถาปัตยกรรมของโครงข่ายประสาทเทียม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C3759-63EB-B30D-FE6E-CE38A7F9B8E3}"/>
              </a:ext>
            </a:extLst>
          </p:cNvPr>
          <p:cNvSpPr txBox="1"/>
          <p:nvPr/>
        </p:nvSpPr>
        <p:spPr>
          <a:xfrm>
            <a:off x="1921164" y="5855855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/>
              <a:t>bias_variance.ipynb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16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6BAF-9F6A-7C56-46B6-4A91F064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0" i="0" dirty="0">
                <a:effectLst/>
                <a:latin typeface="Helvetica Neue"/>
              </a:rPr>
              <a:t>หากพบว่าโมเดลมีความแปรปรวนสูง (ต้องการปรับปรุงสมรรถนะต่อข้อมูลพัฒนา)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4F3A7-FF13-A347-D681-22F142503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th-TH" sz="3600" b="0" i="0" dirty="0">
                <a:solidFill>
                  <a:srgbClr val="000000"/>
                </a:solidFill>
                <a:effectLst/>
                <a:latin typeface="Helvetica Neue"/>
              </a:rPr>
              <a:t>เพิ่มจำนวนข้อมูล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600" b="0" i="0" dirty="0">
                <a:solidFill>
                  <a:srgbClr val="000000"/>
                </a:solidFill>
                <a:effectLst/>
                <a:latin typeface="Helvetica Neue"/>
              </a:rPr>
              <a:t>ลดการฟิตเกินโดยวิธีเช่นเรกูลาร์ไรเซชันหรือดรอปเอาต์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600" b="0" i="0" dirty="0">
                <a:solidFill>
                  <a:srgbClr val="000000"/>
                </a:solidFill>
                <a:effectLst/>
                <a:latin typeface="Helvetica Neue"/>
              </a:rPr>
              <a:t>อาจทดลองเปลี่ยนสถาปัตยกรรมของโครงข่ายประสาทเทียม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1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4865-67F7-B23F-74F2-F38260FB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DE75-90A3-9B3D-F383-651C17FC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811" y="3539097"/>
            <a:ext cx="1810789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4129-2391-4D49-96EE-741E27B004A0}"/>
              </a:ext>
            </a:extLst>
          </p:cNvPr>
          <p:cNvSpPr txBox="1"/>
          <p:nvPr/>
        </p:nvSpPr>
        <p:spPr>
          <a:xfrm>
            <a:off x="960120" y="2863273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743369E-B295-4637-4D4D-A7F868B8F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19" y="4350917"/>
            <a:ext cx="5714286" cy="1114286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7B672E3-4380-47C4-64AA-FF3F8605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7" y="3116558"/>
            <a:ext cx="5714286" cy="1114286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F688888-E391-A1FB-E373-6056103D5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54" y="4653195"/>
            <a:ext cx="1447619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5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4865-67F7-B23F-74F2-F38260FB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DE75-90A3-9B3D-F383-651C17FC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811" y="3539097"/>
            <a:ext cx="1810789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34129-2391-4D49-96EE-741E27B004A0}"/>
              </a:ext>
            </a:extLst>
          </p:cNvPr>
          <p:cNvSpPr txBox="1"/>
          <p:nvPr/>
        </p:nvSpPr>
        <p:spPr>
          <a:xfrm>
            <a:off x="960120" y="286327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994EC5-E7D7-AE32-82BA-C5FC67C21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94" y="3365024"/>
            <a:ext cx="8819048" cy="89523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E8F93E0-A0F1-D752-F455-C9E57C9F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84" y="4935178"/>
            <a:ext cx="3866667" cy="118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FE2D5-CD83-15B3-CB5E-A9026115DD68}"/>
              </a:ext>
            </a:extLst>
          </p:cNvPr>
          <p:cNvSpPr txBox="1"/>
          <p:nvPr/>
        </p:nvSpPr>
        <p:spPr>
          <a:xfrm>
            <a:off x="1708728" y="5237356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Frobenius</a:t>
            </a:r>
            <a:r>
              <a:rPr lang="en-US" dirty="0"/>
              <a:t> norm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420925-3966-7682-DD8B-7B1540A59432}"/>
              </a:ext>
            </a:extLst>
          </p:cNvPr>
          <p:cNvSpPr/>
          <p:nvPr/>
        </p:nvSpPr>
        <p:spPr>
          <a:xfrm>
            <a:off x="4313382" y="5335893"/>
            <a:ext cx="434109" cy="270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C063-8C17-0BC5-EDE5-FFC58A4777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1647" y="208006"/>
            <a:ext cx="3455101" cy="1401970"/>
          </a:xfrm>
          <a:solidFill>
            <a:schemeClr val="tx1"/>
          </a:solidFill>
        </p:spPr>
        <p:txBody>
          <a:bodyPr/>
          <a:lstStyle/>
          <a:p>
            <a:r>
              <a:rPr lang="en-US" dirty="0"/>
              <a:t>dropout</a:t>
            </a:r>
            <a:endParaRPr lang="en-TH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BB5354B-A11D-9EFC-3DDC-50483B73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60" y="1103243"/>
            <a:ext cx="8564836" cy="554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99541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333820"/>
      </a:dk2>
      <a:lt2>
        <a:srgbClr val="E8E2E8"/>
      </a:lt2>
      <a:accent1>
        <a:srgbClr val="21B92D"/>
      </a:accent1>
      <a:accent2>
        <a:srgbClr val="4AB614"/>
      </a:accent2>
      <a:accent3>
        <a:srgbClr val="8AAD1F"/>
      </a:accent3>
      <a:accent4>
        <a:srgbClr val="BB9F14"/>
      </a:accent4>
      <a:accent5>
        <a:srgbClr val="E77729"/>
      </a:accent5>
      <a:accent6>
        <a:srgbClr val="D51718"/>
      </a:accent6>
      <a:hlink>
        <a:srgbClr val="A67737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103</TotalTime>
  <Words>429</Words>
  <Application>Microsoft Macintosh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Franklin Gothic Demi Cond</vt:lpstr>
      <vt:lpstr>Franklin Gothic Medium</vt:lpstr>
      <vt:lpstr>Helvetica Neue</vt:lpstr>
      <vt:lpstr>Wingdings</vt:lpstr>
      <vt:lpstr>JuxtaposeVTI</vt:lpstr>
      <vt:lpstr>Improve DNN</vt:lpstr>
      <vt:lpstr>Bias and variance</vt:lpstr>
      <vt:lpstr>Cat/dog classification</vt:lpstr>
      <vt:lpstr>PowerPoint Presentation</vt:lpstr>
      <vt:lpstr>หากพบว่าโมเดลมีค่าเอนเอียงสูง (ต้องการปรับปรุงสมรรถนะต่อข้อมูลฝึก)</vt:lpstr>
      <vt:lpstr>หากพบว่าโมเดลมีความแปรปรวนสูง (ต้องการปรับปรุงสมรรถนะต่อข้อมูลพัฒนา)</vt:lpstr>
      <vt:lpstr>regularization</vt:lpstr>
      <vt:lpstr>regularization</vt:lpstr>
      <vt:lpstr>dropout</vt:lpstr>
      <vt:lpstr>Early stopping</vt:lpstr>
      <vt:lpstr>Notebook demo</vt:lpstr>
      <vt:lpstr>improve model training </vt:lpstr>
      <vt:lpstr>normalizing inputs</vt:lpstr>
      <vt:lpstr>weight initialization</vt:lpstr>
      <vt:lpstr>Optimizers</vt:lpstr>
      <vt:lpstr>gradient descent </vt:lpstr>
      <vt:lpstr>Exponentially weighted averages</vt:lpstr>
      <vt:lpstr>GD with momentum</vt:lpstr>
      <vt:lpstr>other optimizers</vt:lpstr>
      <vt:lpstr>comparision</vt:lpstr>
      <vt:lpstr>learning rate decay</vt:lpstr>
      <vt:lpstr>batch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Dew</dc:creator>
  <cp:lastModifiedBy>varodom toochinda</cp:lastModifiedBy>
  <cp:revision>16</cp:revision>
  <dcterms:created xsi:type="dcterms:W3CDTF">2022-06-11T01:10:56Z</dcterms:created>
  <dcterms:modified xsi:type="dcterms:W3CDTF">2022-06-11T03:10:40Z</dcterms:modified>
</cp:coreProperties>
</file>